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7" r:id="rId3"/>
    <p:sldId id="257" r:id="rId4"/>
    <p:sldId id="258" r:id="rId5"/>
    <p:sldId id="259" r:id="rId6"/>
    <p:sldId id="260" r:id="rId7"/>
    <p:sldId id="261" r:id="rId8"/>
    <p:sldId id="271" r:id="rId9"/>
    <p:sldId id="272" r:id="rId10"/>
    <p:sldId id="262" r:id="rId11"/>
    <p:sldId id="263" r:id="rId12"/>
    <p:sldId id="264" r:id="rId13"/>
    <p:sldId id="266" r:id="rId14"/>
    <p:sldId id="265" r:id="rId15"/>
    <p:sldId id="267" r:id="rId16"/>
    <p:sldId id="268" r:id="rId17"/>
    <p:sldId id="269" r:id="rId18"/>
    <p:sldId id="270" r:id="rId19"/>
    <p:sldId id="273" r:id="rId20"/>
    <p:sldId id="276" r:id="rId21"/>
    <p:sldId id="278" r:id="rId22"/>
    <p:sldId id="279" r:id="rId23"/>
    <p:sldId id="280" r:id="rId24"/>
    <p:sldId id="281"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4EBF3-11CA-F449-A955-9E5FE665DE12}" v="9" dt="2025-05-12T09:29:19.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p:restoredTop sz="94684"/>
  </p:normalViewPr>
  <p:slideViewPr>
    <p:cSldViewPr snapToGrid="0">
      <p:cViewPr varScale="1">
        <p:scale>
          <a:sx n="70" d="100"/>
          <a:sy n="70" d="100"/>
        </p:scale>
        <p:origin x="3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5/18/2025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5126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5/18/2025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4967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5/18/2025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17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5/18/2025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97576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5/18/2025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20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5/18/2025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938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5/18/2025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41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5/18/2025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0901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5/18/2025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5636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5/18/2025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6289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5/18/2025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78614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5/18/2025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728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flake8.pycqa.org/en/latest/user/index.html" TargetMode="External"/><Relationship Id="rId3" Type="http://schemas.openxmlformats.org/officeDocument/2006/relationships/hyperlink" Target="https://streamlit.io/" TargetMode="External"/><Relationship Id="rId7" Type="http://schemas.openxmlformats.org/officeDocument/2006/relationships/hyperlink" Target="https://black.readthedocs.io/en/stable/index.html" TargetMode="External"/><Relationship Id="rId2" Type="http://schemas.openxmlformats.org/officeDocument/2006/relationships/hyperlink" Target="https://www.themoviedb.org/" TargetMode="External"/><Relationship Id="rId1" Type="http://schemas.openxmlformats.org/officeDocument/2006/relationships/slideLayout" Target="../slideLayouts/slideLayout2.xml"/><Relationship Id="rId6" Type="http://schemas.openxmlformats.org/officeDocument/2006/relationships/hyperlink" Target="https://docs.pytest.org/en/stable/" TargetMode="External"/><Relationship Id="rId5" Type="http://schemas.openxmlformats.org/officeDocument/2006/relationships/hyperlink" Target="https://developers.google.com/machine-learning/recommendation/" TargetMode="External"/><Relationship Id="rId4" Type="http://schemas.openxmlformats.org/officeDocument/2006/relationships/hyperlink" Target="https://en.wikipedia.org/wiki/Recommender_syst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101010 data lines to infinity">
            <a:extLst>
              <a:ext uri="{FF2B5EF4-FFF2-40B4-BE49-F238E27FC236}">
                <a16:creationId xmlns:a16="http://schemas.microsoft.com/office/drawing/2014/main" id="{BF2FD59C-E33F-0295-8A73-D16E32DE0621}"/>
              </a:ext>
            </a:extLst>
          </p:cNvPr>
          <p:cNvPicPr>
            <a:picLocks noChangeAspect="1"/>
          </p:cNvPicPr>
          <p:nvPr/>
        </p:nvPicPr>
        <p:blipFill>
          <a:blip r:embed="rId2"/>
          <a:srcRect t="13128"/>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E9C2147-4EE4-1FC4-2A8F-FC65F48C3695}"/>
              </a:ext>
            </a:extLst>
          </p:cNvPr>
          <p:cNvSpPr>
            <a:spLocks noGrp="1"/>
          </p:cNvSpPr>
          <p:nvPr>
            <p:ph type="ctrTitle"/>
          </p:nvPr>
        </p:nvSpPr>
        <p:spPr>
          <a:xfrm>
            <a:off x="804818" y="1562101"/>
            <a:ext cx="4808189" cy="2738530"/>
          </a:xfrm>
        </p:spPr>
        <p:txBody>
          <a:bodyPr anchor="t">
            <a:normAutofit/>
          </a:bodyPr>
          <a:lstStyle/>
          <a:p>
            <a:r>
              <a:rPr lang="pl-PL" sz="4800" dirty="0"/>
              <a:t>System rekomendacji filmów</a:t>
            </a:r>
          </a:p>
        </p:txBody>
      </p:sp>
      <p:sp>
        <p:nvSpPr>
          <p:cNvPr id="3" name="Subtitle 2">
            <a:extLst>
              <a:ext uri="{FF2B5EF4-FFF2-40B4-BE49-F238E27FC236}">
                <a16:creationId xmlns:a16="http://schemas.microsoft.com/office/drawing/2014/main" id="{92B989B3-E9FE-D64C-6960-3BAA5E083102}"/>
              </a:ext>
            </a:extLst>
          </p:cNvPr>
          <p:cNvSpPr>
            <a:spLocks noGrp="1"/>
          </p:cNvSpPr>
          <p:nvPr>
            <p:ph type="subTitle" idx="1"/>
          </p:nvPr>
        </p:nvSpPr>
        <p:spPr>
          <a:xfrm>
            <a:off x="804818" y="4321622"/>
            <a:ext cx="3816351" cy="941832"/>
          </a:xfrm>
        </p:spPr>
        <p:txBody>
          <a:bodyPr>
            <a:normAutofit/>
          </a:bodyPr>
          <a:lstStyle/>
          <a:p>
            <a:r>
              <a:rPr lang="pl-PL" dirty="0"/>
              <a:t>Miłosz Gibała, Maciej Kochan</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1275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28CD-8D6C-4251-43EF-7D93C77E3822}"/>
              </a:ext>
            </a:extLst>
          </p:cNvPr>
          <p:cNvSpPr>
            <a:spLocks noGrp="1"/>
          </p:cNvSpPr>
          <p:nvPr>
            <p:ph type="title"/>
          </p:nvPr>
        </p:nvSpPr>
        <p:spPr/>
        <p:txBody>
          <a:bodyPr/>
          <a:lstStyle/>
          <a:p>
            <a:r>
              <a:rPr lang="pl-PL" dirty="0"/>
              <a:t>Techniki rekomendacji</a:t>
            </a:r>
          </a:p>
        </p:txBody>
      </p:sp>
      <p:sp>
        <p:nvSpPr>
          <p:cNvPr id="3" name="Content Placeholder 2">
            <a:extLst>
              <a:ext uri="{FF2B5EF4-FFF2-40B4-BE49-F238E27FC236}">
                <a16:creationId xmlns:a16="http://schemas.microsoft.com/office/drawing/2014/main" id="{E89A0DDB-94BE-2894-8AE9-211B9BB3C5BD}"/>
              </a:ext>
            </a:extLst>
          </p:cNvPr>
          <p:cNvSpPr>
            <a:spLocks noGrp="1"/>
          </p:cNvSpPr>
          <p:nvPr>
            <p:ph idx="1"/>
          </p:nvPr>
        </p:nvSpPr>
        <p:spPr/>
        <p:txBody>
          <a:bodyPr/>
          <a:lstStyle/>
          <a:p>
            <a:r>
              <a:rPr lang="pl-PL" dirty="0"/>
              <a:t>Filtrowanie oparte na zawartości</a:t>
            </a:r>
          </a:p>
          <a:p>
            <a:r>
              <a:rPr lang="pl-PL" dirty="0"/>
              <a:t>Filtrowanie </a:t>
            </a:r>
            <a:r>
              <a:rPr lang="pl-PL" dirty="0" err="1"/>
              <a:t>kolaboratywne</a:t>
            </a:r>
            <a:endParaRPr lang="pl-PL" dirty="0"/>
          </a:p>
          <a:p>
            <a:r>
              <a:rPr lang="pl-PL" dirty="0"/>
              <a:t>Filtrowanie hybrydowe</a:t>
            </a:r>
          </a:p>
          <a:p>
            <a:r>
              <a:rPr lang="pl-PL" dirty="0"/>
              <a:t>Faktoryzacja macierzy</a:t>
            </a:r>
          </a:p>
        </p:txBody>
      </p:sp>
    </p:spTree>
    <p:extLst>
      <p:ext uri="{BB962C8B-B14F-4D97-AF65-F5344CB8AC3E}">
        <p14:creationId xmlns:p14="http://schemas.microsoft.com/office/powerpoint/2010/main" val="169267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1776-AC09-0072-EEFE-CAA615F8FBF5}"/>
              </a:ext>
            </a:extLst>
          </p:cNvPr>
          <p:cNvSpPr>
            <a:spLocks noGrp="1"/>
          </p:cNvSpPr>
          <p:nvPr>
            <p:ph type="title"/>
          </p:nvPr>
        </p:nvSpPr>
        <p:spPr/>
        <p:txBody>
          <a:bodyPr/>
          <a:lstStyle/>
          <a:p>
            <a:r>
              <a:rPr lang="pl-PL" dirty="0"/>
              <a:t>Filtrowanie oparte na zawartości</a:t>
            </a:r>
          </a:p>
        </p:txBody>
      </p:sp>
      <p:pic>
        <p:nvPicPr>
          <p:cNvPr id="4" name="Content Placeholder 3">
            <a:extLst>
              <a:ext uri="{FF2B5EF4-FFF2-40B4-BE49-F238E27FC236}">
                <a16:creationId xmlns:a16="http://schemas.microsoft.com/office/drawing/2014/main" id="{2D934F43-A32F-C439-DB82-144C17A07866}"/>
              </a:ext>
            </a:extLst>
          </p:cNvPr>
          <p:cNvPicPr>
            <a:picLocks noGrp="1" noChangeAspect="1"/>
          </p:cNvPicPr>
          <p:nvPr>
            <p:ph idx="1"/>
          </p:nvPr>
        </p:nvPicPr>
        <p:blipFill>
          <a:blip r:embed="rId2"/>
          <a:stretch>
            <a:fillRect/>
          </a:stretch>
        </p:blipFill>
        <p:spPr>
          <a:xfrm>
            <a:off x="2070100" y="3429000"/>
            <a:ext cx="8051800" cy="1143000"/>
          </a:xfrm>
          <a:prstGeom prst="rect">
            <a:avLst/>
          </a:prstGeom>
        </p:spPr>
      </p:pic>
    </p:spTree>
    <p:extLst>
      <p:ext uri="{BB962C8B-B14F-4D97-AF65-F5344CB8AC3E}">
        <p14:creationId xmlns:p14="http://schemas.microsoft.com/office/powerpoint/2010/main" val="211982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B7AE-6FC0-EDC1-27CA-1DADF441CB61}"/>
              </a:ext>
            </a:extLst>
          </p:cNvPr>
          <p:cNvSpPr>
            <a:spLocks noGrp="1"/>
          </p:cNvSpPr>
          <p:nvPr>
            <p:ph type="title"/>
          </p:nvPr>
        </p:nvSpPr>
        <p:spPr/>
        <p:txBody>
          <a:bodyPr/>
          <a:lstStyle/>
          <a:p>
            <a:r>
              <a:rPr lang="pl-PL" dirty="0"/>
              <a:t>Filtrowanie </a:t>
            </a:r>
            <a:r>
              <a:rPr lang="pl-PL" dirty="0" err="1"/>
              <a:t>kolaboratywne</a:t>
            </a:r>
            <a:r>
              <a:rPr lang="pl-PL" dirty="0"/>
              <a:t> – 1D</a:t>
            </a:r>
          </a:p>
        </p:txBody>
      </p:sp>
      <p:pic>
        <p:nvPicPr>
          <p:cNvPr id="4" name="Picture 3">
            <a:extLst>
              <a:ext uri="{FF2B5EF4-FFF2-40B4-BE49-F238E27FC236}">
                <a16:creationId xmlns:a16="http://schemas.microsoft.com/office/drawing/2014/main" id="{95B59C9A-D8BD-8A07-6C7C-D011C9DC8E2A}"/>
              </a:ext>
            </a:extLst>
          </p:cNvPr>
          <p:cNvPicPr>
            <a:picLocks noChangeAspect="1"/>
          </p:cNvPicPr>
          <p:nvPr/>
        </p:nvPicPr>
        <p:blipFill>
          <a:blip r:embed="rId2"/>
          <a:stretch>
            <a:fillRect/>
          </a:stretch>
        </p:blipFill>
        <p:spPr>
          <a:xfrm>
            <a:off x="1904077" y="3242129"/>
            <a:ext cx="8383845" cy="1881414"/>
          </a:xfrm>
          <a:prstGeom prst="rect">
            <a:avLst/>
          </a:prstGeom>
        </p:spPr>
      </p:pic>
    </p:spTree>
    <p:extLst>
      <p:ext uri="{BB962C8B-B14F-4D97-AF65-F5344CB8AC3E}">
        <p14:creationId xmlns:p14="http://schemas.microsoft.com/office/powerpoint/2010/main" val="86415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ABF0-DA30-1081-A5EA-AA4A39933E3C}"/>
              </a:ext>
            </a:extLst>
          </p:cNvPr>
          <p:cNvSpPr>
            <a:spLocks noGrp="1"/>
          </p:cNvSpPr>
          <p:nvPr>
            <p:ph type="title"/>
          </p:nvPr>
        </p:nvSpPr>
        <p:spPr/>
        <p:txBody>
          <a:bodyPr/>
          <a:lstStyle/>
          <a:p>
            <a:r>
              <a:rPr lang="pl-PL" dirty="0"/>
              <a:t>Filtrowanie </a:t>
            </a:r>
            <a:r>
              <a:rPr lang="pl-PL" dirty="0" err="1"/>
              <a:t>kolaboratywne</a:t>
            </a:r>
            <a:r>
              <a:rPr lang="pl-PL" dirty="0"/>
              <a:t> – 1D c.d.</a:t>
            </a:r>
          </a:p>
        </p:txBody>
      </p:sp>
      <p:pic>
        <p:nvPicPr>
          <p:cNvPr id="4" name="Picture 3">
            <a:extLst>
              <a:ext uri="{FF2B5EF4-FFF2-40B4-BE49-F238E27FC236}">
                <a16:creationId xmlns:a16="http://schemas.microsoft.com/office/drawing/2014/main" id="{1BB7780B-5CF0-0BF3-6670-0B5ED96A0720}"/>
              </a:ext>
            </a:extLst>
          </p:cNvPr>
          <p:cNvPicPr>
            <a:picLocks noChangeAspect="1"/>
          </p:cNvPicPr>
          <p:nvPr/>
        </p:nvPicPr>
        <p:blipFill>
          <a:blip r:embed="rId2"/>
          <a:stretch>
            <a:fillRect/>
          </a:stretch>
        </p:blipFill>
        <p:spPr>
          <a:xfrm>
            <a:off x="3308350" y="2490470"/>
            <a:ext cx="5575300" cy="3797300"/>
          </a:xfrm>
          <a:prstGeom prst="rect">
            <a:avLst/>
          </a:prstGeom>
        </p:spPr>
      </p:pic>
    </p:spTree>
    <p:extLst>
      <p:ext uri="{BB962C8B-B14F-4D97-AF65-F5344CB8AC3E}">
        <p14:creationId xmlns:p14="http://schemas.microsoft.com/office/powerpoint/2010/main" val="253090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DE3-432F-66B9-3932-E1382D15C20A}"/>
              </a:ext>
            </a:extLst>
          </p:cNvPr>
          <p:cNvSpPr>
            <a:spLocks noGrp="1"/>
          </p:cNvSpPr>
          <p:nvPr>
            <p:ph type="title"/>
          </p:nvPr>
        </p:nvSpPr>
        <p:spPr/>
        <p:txBody>
          <a:bodyPr/>
          <a:lstStyle/>
          <a:p>
            <a:r>
              <a:rPr lang="pl-PL" dirty="0"/>
              <a:t>Filtrowanie </a:t>
            </a:r>
            <a:r>
              <a:rPr lang="pl-PL" dirty="0" err="1"/>
              <a:t>kolaboratywne</a:t>
            </a:r>
            <a:r>
              <a:rPr lang="pl-PL" dirty="0"/>
              <a:t> – 2D</a:t>
            </a:r>
          </a:p>
        </p:txBody>
      </p:sp>
      <p:pic>
        <p:nvPicPr>
          <p:cNvPr id="5" name="Picture 4">
            <a:extLst>
              <a:ext uri="{FF2B5EF4-FFF2-40B4-BE49-F238E27FC236}">
                <a16:creationId xmlns:a16="http://schemas.microsoft.com/office/drawing/2014/main" id="{4A7E5F48-28EA-0F68-3A65-47318B4FB527}"/>
              </a:ext>
            </a:extLst>
          </p:cNvPr>
          <p:cNvPicPr>
            <a:picLocks noChangeAspect="1"/>
          </p:cNvPicPr>
          <p:nvPr/>
        </p:nvPicPr>
        <p:blipFill>
          <a:blip r:embed="rId2"/>
          <a:stretch>
            <a:fillRect/>
          </a:stretch>
        </p:blipFill>
        <p:spPr>
          <a:xfrm>
            <a:off x="2859743" y="2468881"/>
            <a:ext cx="6451600" cy="3263900"/>
          </a:xfrm>
          <a:prstGeom prst="rect">
            <a:avLst/>
          </a:prstGeom>
        </p:spPr>
      </p:pic>
    </p:spTree>
    <p:extLst>
      <p:ext uri="{BB962C8B-B14F-4D97-AF65-F5344CB8AC3E}">
        <p14:creationId xmlns:p14="http://schemas.microsoft.com/office/powerpoint/2010/main" val="21723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E761-71F8-CA75-680B-DC0D0118B093}"/>
              </a:ext>
            </a:extLst>
          </p:cNvPr>
          <p:cNvSpPr>
            <a:spLocks noGrp="1"/>
          </p:cNvSpPr>
          <p:nvPr>
            <p:ph type="title"/>
          </p:nvPr>
        </p:nvSpPr>
        <p:spPr/>
        <p:txBody>
          <a:bodyPr/>
          <a:lstStyle/>
          <a:p>
            <a:r>
              <a:rPr lang="pl-PL" dirty="0"/>
              <a:t>Filtrowanie </a:t>
            </a:r>
            <a:r>
              <a:rPr lang="pl-PL" dirty="0" err="1"/>
              <a:t>kolaboratywne</a:t>
            </a:r>
            <a:r>
              <a:rPr lang="pl-PL" dirty="0"/>
              <a:t> – 2D c.d.</a:t>
            </a:r>
          </a:p>
        </p:txBody>
      </p:sp>
      <p:pic>
        <p:nvPicPr>
          <p:cNvPr id="4" name="Picture 3">
            <a:extLst>
              <a:ext uri="{FF2B5EF4-FFF2-40B4-BE49-F238E27FC236}">
                <a16:creationId xmlns:a16="http://schemas.microsoft.com/office/drawing/2014/main" id="{C3D6E158-13BA-28FE-BFBF-7443264F78D0}"/>
              </a:ext>
            </a:extLst>
          </p:cNvPr>
          <p:cNvPicPr>
            <a:picLocks noChangeAspect="1"/>
          </p:cNvPicPr>
          <p:nvPr/>
        </p:nvPicPr>
        <p:blipFill>
          <a:blip r:embed="rId2"/>
          <a:stretch>
            <a:fillRect/>
          </a:stretch>
        </p:blipFill>
        <p:spPr>
          <a:xfrm>
            <a:off x="3101043" y="2468881"/>
            <a:ext cx="5969000" cy="4203700"/>
          </a:xfrm>
          <a:prstGeom prst="rect">
            <a:avLst/>
          </a:prstGeom>
        </p:spPr>
      </p:pic>
    </p:spTree>
    <p:extLst>
      <p:ext uri="{BB962C8B-B14F-4D97-AF65-F5344CB8AC3E}">
        <p14:creationId xmlns:p14="http://schemas.microsoft.com/office/powerpoint/2010/main" val="348692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216D-9E30-A5B2-2F3B-BC53357B28B2}"/>
              </a:ext>
            </a:extLst>
          </p:cNvPr>
          <p:cNvSpPr>
            <a:spLocks noGrp="1"/>
          </p:cNvSpPr>
          <p:nvPr>
            <p:ph type="title"/>
          </p:nvPr>
        </p:nvSpPr>
        <p:spPr/>
        <p:txBody>
          <a:bodyPr/>
          <a:lstStyle/>
          <a:p>
            <a:r>
              <a:rPr lang="pl-PL" dirty="0"/>
              <a:t>Filtrowanie hybrydowe</a:t>
            </a:r>
          </a:p>
        </p:txBody>
      </p:sp>
      <p:pic>
        <p:nvPicPr>
          <p:cNvPr id="4" name="Picture 3">
            <a:extLst>
              <a:ext uri="{FF2B5EF4-FFF2-40B4-BE49-F238E27FC236}">
                <a16:creationId xmlns:a16="http://schemas.microsoft.com/office/drawing/2014/main" id="{591D8220-BE00-71C6-BDC2-D88E383046AC}"/>
              </a:ext>
            </a:extLst>
          </p:cNvPr>
          <p:cNvPicPr>
            <a:picLocks noChangeAspect="1"/>
          </p:cNvPicPr>
          <p:nvPr/>
        </p:nvPicPr>
        <p:blipFill>
          <a:blip r:embed="rId2"/>
          <a:stretch>
            <a:fillRect/>
          </a:stretch>
        </p:blipFill>
        <p:spPr>
          <a:xfrm>
            <a:off x="2199343" y="2468881"/>
            <a:ext cx="7772400" cy="3307217"/>
          </a:xfrm>
          <a:prstGeom prst="rect">
            <a:avLst/>
          </a:prstGeom>
        </p:spPr>
      </p:pic>
    </p:spTree>
    <p:extLst>
      <p:ext uri="{BB962C8B-B14F-4D97-AF65-F5344CB8AC3E}">
        <p14:creationId xmlns:p14="http://schemas.microsoft.com/office/powerpoint/2010/main" val="1020940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A85F-ABAE-9547-49A2-F025D084D1EE}"/>
              </a:ext>
            </a:extLst>
          </p:cNvPr>
          <p:cNvSpPr>
            <a:spLocks noGrp="1"/>
          </p:cNvSpPr>
          <p:nvPr>
            <p:ph type="title"/>
          </p:nvPr>
        </p:nvSpPr>
        <p:spPr/>
        <p:txBody>
          <a:bodyPr/>
          <a:lstStyle/>
          <a:p>
            <a:r>
              <a:rPr lang="pl-PL" dirty="0"/>
              <a:t>Filtracja poprzez faktoryzację macierzy</a:t>
            </a:r>
          </a:p>
        </p:txBody>
      </p:sp>
      <p:pic>
        <p:nvPicPr>
          <p:cNvPr id="4" name="Picture 3">
            <a:extLst>
              <a:ext uri="{FF2B5EF4-FFF2-40B4-BE49-F238E27FC236}">
                <a16:creationId xmlns:a16="http://schemas.microsoft.com/office/drawing/2014/main" id="{D6AA16B5-214B-6CEF-87BF-6D26225C53B6}"/>
              </a:ext>
            </a:extLst>
          </p:cNvPr>
          <p:cNvPicPr>
            <a:picLocks noChangeAspect="1"/>
          </p:cNvPicPr>
          <p:nvPr/>
        </p:nvPicPr>
        <p:blipFill>
          <a:blip r:embed="rId2"/>
          <a:stretch>
            <a:fillRect/>
          </a:stretch>
        </p:blipFill>
        <p:spPr>
          <a:xfrm>
            <a:off x="1687611" y="2686594"/>
            <a:ext cx="8816777" cy="2799805"/>
          </a:xfrm>
          <a:prstGeom prst="rect">
            <a:avLst/>
          </a:prstGeom>
        </p:spPr>
      </p:pic>
    </p:spTree>
    <p:extLst>
      <p:ext uri="{BB962C8B-B14F-4D97-AF65-F5344CB8AC3E}">
        <p14:creationId xmlns:p14="http://schemas.microsoft.com/office/powerpoint/2010/main" val="140406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DC3F-FE11-B518-947B-97E8719CEE3E}"/>
              </a:ext>
            </a:extLst>
          </p:cNvPr>
          <p:cNvSpPr>
            <a:spLocks noGrp="1"/>
          </p:cNvSpPr>
          <p:nvPr>
            <p:ph type="title"/>
          </p:nvPr>
        </p:nvSpPr>
        <p:spPr/>
        <p:txBody>
          <a:bodyPr/>
          <a:lstStyle/>
          <a:p>
            <a:r>
              <a:rPr lang="pl-PL" dirty="0"/>
              <a:t>Dekompozycja metodą SVD</a:t>
            </a:r>
          </a:p>
        </p:txBody>
      </p:sp>
      <p:pic>
        <p:nvPicPr>
          <p:cNvPr id="4" name="Picture 3">
            <a:extLst>
              <a:ext uri="{FF2B5EF4-FFF2-40B4-BE49-F238E27FC236}">
                <a16:creationId xmlns:a16="http://schemas.microsoft.com/office/drawing/2014/main" id="{F5B69685-D2C5-B7B8-2FFC-789A6BFF798D}"/>
              </a:ext>
            </a:extLst>
          </p:cNvPr>
          <p:cNvPicPr>
            <a:picLocks noChangeAspect="1"/>
          </p:cNvPicPr>
          <p:nvPr/>
        </p:nvPicPr>
        <p:blipFill>
          <a:blip r:embed="rId2"/>
          <a:stretch>
            <a:fillRect/>
          </a:stretch>
        </p:blipFill>
        <p:spPr>
          <a:xfrm>
            <a:off x="4537075" y="2769850"/>
            <a:ext cx="3117849" cy="3238540"/>
          </a:xfrm>
          <a:prstGeom prst="rect">
            <a:avLst/>
          </a:prstGeom>
        </p:spPr>
      </p:pic>
    </p:spTree>
    <p:extLst>
      <p:ext uri="{BB962C8B-B14F-4D97-AF65-F5344CB8AC3E}">
        <p14:creationId xmlns:p14="http://schemas.microsoft.com/office/powerpoint/2010/main" val="105462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2B4E-B660-09A8-6D80-C72C95E20E04}"/>
              </a:ext>
            </a:extLst>
          </p:cNvPr>
          <p:cNvSpPr>
            <a:spLocks noGrp="1"/>
          </p:cNvSpPr>
          <p:nvPr>
            <p:ph type="title"/>
          </p:nvPr>
        </p:nvSpPr>
        <p:spPr/>
        <p:txBody>
          <a:bodyPr/>
          <a:lstStyle/>
          <a:p>
            <a:r>
              <a:rPr lang="pl-PL" dirty="0" err="1"/>
              <a:t>Cold</a:t>
            </a:r>
            <a:r>
              <a:rPr lang="pl-PL" dirty="0"/>
              <a:t> start</a:t>
            </a:r>
          </a:p>
        </p:txBody>
      </p:sp>
      <p:sp>
        <p:nvSpPr>
          <p:cNvPr id="3" name="Content Placeholder 2">
            <a:extLst>
              <a:ext uri="{FF2B5EF4-FFF2-40B4-BE49-F238E27FC236}">
                <a16:creationId xmlns:a16="http://schemas.microsoft.com/office/drawing/2014/main" id="{90D8B315-2645-CA9E-1D22-9F67DE0AFB18}"/>
              </a:ext>
            </a:extLst>
          </p:cNvPr>
          <p:cNvSpPr>
            <a:spLocks noGrp="1"/>
          </p:cNvSpPr>
          <p:nvPr>
            <p:ph idx="1"/>
          </p:nvPr>
        </p:nvSpPr>
        <p:spPr/>
        <p:txBody>
          <a:bodyPr>
            <a:normAutofit/>
          </a:bodyPr>
          <a:lstStyle/>
          <a:p>
            <a:pPr marL="0" indent="0">
              <a:buNone/>
            </a:pPr>
            <a:r>
              <a:rPr lang="pl-PL" dirty="0"/>
              <a:t>Definicja:</a:t>
            </a:r>
          </a:p>
          <a:p>
            <a:pPr marL="0" indent="0">
              <a:buNone/>
            </a:pPr>
            <a:r>
              <a:rPr lang="pl-PL" dirty="0"/>
              <a:t>Problem zimnego startu odnosi się do trudności w generowaniu rekomendacji w sytuacjach, gdy brakuje wystarczających danych o użytkownikach lub przedmiotach (np. filmach). Występuje w trzech głównych scenariuszach:</a:t>
            </a:r>
          </a:p>
          <a:p>
            <a:r>
              <a:rPr lang="pl-PL" dirty="0"/>
              <a:t>Nowi użytkownicy: Brak historii interakcji użytkownika z systemem</a:t>
            </a:r>
          </a:p>
          <a:p>
            <a:r>
              <a:rPr lang="pl-PL" dirty="0"/>
              <a:t>Nowe przedmioty: Brak ocen lub interakcji z nowo dodanymi przedmiotami</a:t>
            </a:r>
          </a:p>
          <a:p>
            <a:r>
              <a:rPr lang="pl-PL" dirty="0"/>
              <a:t>Nowe systemy: Brak danych historycznych w początkowej fazie działania systemu</a:t>
            </a:r>
          </a:p>
        </p:txBody>
      </p:sp>
    </p:spTree>
    <p:extLst>
      <p:ext uri="{BB962C8B-B14F-4D97-AF65-F5344CB8AC3E}">
        <p14:creationId xmlns:p14="http://schemas.microsoft.com/office/powerpoint/2010/main" val="9580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18F9-3D3B-853A-9396-21F962E2F9F3}"/>
              </a:ext>
            </a:extLst>
          </p:cNvPr>
          <p:cNvSpPr>
            <a:spLocks noGrp="1"/>
          </p:cNvSpPr>
          <p:nvPr>
            <p:ph type="title"/>
          </p:nvPr>
        </p:nvSpPr>
        <p:spPr/>
        <p:txBody>
          <a:bodyPr/>
          <a:lstStyle/>
          <a:p>
            <a:r>
              <a:rPr lang="pl-PL" dirty="0"/>
              <a:t>Plan prezentacji</a:t>
            </a:r>
          </a:p>
        </p:txBody>
      </p:sp>
      <p:sp>
        <p:nvSpPr>
          <p:cNvPr id="3" name="Content Placeholder 2">
            <a:extLst>
              <a:ext uri="{FF2B5EF4-FFF2-40B4-BE49-F238E27FC236}">
                <a16:creationId xmlns:a16="http://schemas.microsoft.com/office/drawing/2014/main" id="{759007A8-2F19-13A4-2DC7-E0FE68B74822}"/>
              </a:ext>
            </a:extLst>
          </p:cNvPr>
          <p:cNvSpPr>
            <a:spLocks noGrp="1"/>
          </p:cNvSpPr>
          <p:nvPr>
            <p:ph idx="1"/>
          </p:nvPr>
        </p:nvSpPr>
        <p:spPr/>
        <p:txBody>
          <a:bodyPr/>
          <a:lstStyle/>
          <a:p>
            <a:r>
              <a:rPr lang="pl-PL" dirty="0"/>
              <a:t>Główne funkcjonalności</a:t>
            </a:r>
          </a:p>
          <a:p>
            <a:r>
              <a:rPr lang="pl-PL" dirty="0"/>
              <a:t>Technologie</a:t>
            </a:r>
          </a:p>
          <a:p>
            <a:r>
              <a:rPr lang="pl-PL" dirty="0" err="1"/>
              <a:t>Streamlit</a:t>
            </a:r>
            <a:endParaRPr lang="pl-PL" dirty="0"/>
          </a:p>
          <a:p>
            <a:r>
              <a:rPr lang="pl-PL" dirty="0"/>
              <a:t>TMDB</a:t>
            </a:r>
          </a:p>
          <a:p>
            <a:r>
              <a:rPr lang="pl-PL" dirty="0"/>
              <a:t>Techniki rekomendacji</a:t>
            </a:r>
          </a:p>
        </p:txBody>
      </p:sp>
    </p:spTree>
    <p:extLst>
      <p:ext uri="{BB962C8B-B14F-4D97-AF65-F5344CB8AC3E}">
        <p14:creationId xmlns:p14="http://schemas.microsoft.com/office/powerpoint/2010/main" val="169924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233B-B896-CCBE-6C25-FD0B36FF7F2A}"/>
              </a:ext>
            </a:extLst>
          </p:cNvPr>
          <p:cNvSpPr>
            <a:spLocks noGrp="1"/>
          </p:cNvSpPr>
          <p:nvPr>
            <p:ph type="title"/>
          </p:nvPr>
        </p:nvSpPr>
        <p:spPr/>
        <p:txBody>
          <a:bodyPr>
            <a:normAutofit/>
          </a:bodyPr>
          <a:lstStyle/>
          <a:p>
            <a:r>
              <a:rPr lang="pl-PL" dirty="0"/>
              <a:t>Zapobieganie </a:t>
            </a:r>
            <a:r>
              <a:rPr lang="pl-PL" dirty="0" err="1"/>
              <a:t>cold</a:t>
            </a:r>
            <a:r>
              <a:rPr lang="pl-PL" dirty="0"/>
              <a:t> start w naszym projekcie</a:t>
            </a:r>
          </a:p>
        </p:txBody>
      </p:sp>
      <p:sp>
        <p:nvSpPr>
          <p:cNvPr id="3" name="Content Placeholder 2">
            <a:extLst>
              <a:ext uri="{FF2B5EF4-FFF2-40B4-BE49-F238E27FC236}">
                <a16:creationId xmlns:a16="http://schemas.microsoft.com/office/drawing/2014/main" id="{A3A4AF8E-01AF-D2E2-10DB-3F66E08315C4}"/>
              </a:ext>
            </a:extLst>
          </p:cNvPr>
          <p:cNvSpPr>
            <a:spLocks noGrp="1"/>
          </p:cNvSpPr>
          <p:nvPr>
            <p:ph idx="1"/>
          </p:nvPr>
        </p:nvSpPr>
        <p:spPr/>
        <p:txBody>
          <a:bodyPr/>
          <a:lstStyle/>
          <a:p>
            <a:endParaRPr lang="pl-PL" dirty="0"/>
          </a:p>
        </p:txBody>
      </p:sp>
    </p:spTree>
    <p:extLst>
      <p:ext uri="{BB962C8B-B14F-4D97-AF65-F5344CB8AC3E}">
        <p14:creationId xmlns:p14="http://schemas.microsoft.com/office/powerpoint/2010/main" val="105997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B82735-D817-3804-FEC5-8076AF7DC041}"/>
              </a:ext>
            </a:extLst>
          </p:cNvPr>
          <p:cNvSpPr>
            <a:spLocks noGrp="1"/>
          </p:cNvSpPr>
          <p:nvPr>
            <p:ph type="title"/>
          </p:nvPr>
        </p:nvSpPr>
        <p:spPr/>
        <p:txBody>
          <a:bodyPr/>
          <a:lstStyle/>
          <a:p>
            <a:r>
              <a:rPr lang="pl-PL" dirty="0"/>
              <a:t>Testowanie i jakość kodu </a:t>
            </a:r>
            <a:endParaRPr lang="en-GB" dirty="0"/>
          </a:p>
        </p:txBody>
      </p:sp>
      <p:sp>
        <p:nvSpPr>
          <p:cNvPr id="3" name="Symbol zastępczy zawartości 2">
            <a:extLst>
              <a:ext uri="{FF2B5EF4-FFF2-40B4-BE49-F238E27FC236}">
                <a16:creationId xmlns:a16="http://schemas.microsoft.com/office/drawing/2014/main" id="{6EA401A3-81C1-918C-B11B-4BBCF498446F}"/>
              </a:ext>
            </a:extLst>
          </p:cNvPr>
          <p:cNvSpPr>
            <a:spLocks noGrp="1"/>
          </p:cNvSpPr>
          <p:nvPr>
            <p:ph idx="1"/>
          </p:nvPr>
        </p:nvSpPr>
        <p:spPr/>
        <p:txBody>
          <a:bodyPr/>
          <a:lstStyle/>
          <a:p>
            <a:pPr marL="0" indent="0">
              <a:buNone/>
            </a:pPr>
            <a:r>
              <a:rPr lang="pl-PL" dirty="0"/>
              <a:t>Testowanie i jakość kodu znacząco wpływa na zrozumienie działania i wykrywania potencjalnych błędów. W większości implementacja w </a:t>
            </a:r>
            <a:r>
              <a:rPr lang="pl-PL" dirty="0" err="1"/>
              <a:t>Pythonie</a:t>
            </a:r>
            <a:r>
              <a:rPr lang="pl-PL" dirty="0"/>
              <a:t> jest stosunkowo prosta: wystarczy pobrać potrzebne narzędzia i </a:t>
            </a:r>
            <a:r>
              <a:rPr lang="pl-PL" dirty="0" err="1"/>
              <a:t>frameworki</a:t>
            </a:r>
            <a:r>
              <a:rPr lang="pl-PL" dirty="0"/>
              <a:t>.</a:t>
            </a:r>
            <a:endParaRPr lang="en-GB" dirty="0"/>
          </a:p>
        </p:txBody>
      </p:sp>
    </p:spTree>
    <p:extLst>
      <p:ext uri="{BB962C8B-B14F-4D97-AF65-F5344CB8AC3E}">
        <p14:creationId xmlns:p14="http://schemas.microsoft.com/office/powerpoint/2010/main" val="360112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987AB5-E822-BE5D-16DF-370F4AB9E6D2}"/>
              </a:ext>
            </a:extLst>
          </p:cNvPr>
          <p:cNvSpPr>
            <a:spLocks noGrp="1"/>
          </p:cNvSpPr>
          <p:nvPr>
            <p:ph type="title"/>
          </p:nvPr>
        </p:nvSpPr>
        <p:spPr/>
        <p:txBody>
          <a:bodyPr/>
          <a:lstStyle/>
          <a:p>
            <a:r>
              <a:rPr lang="pl-PL" dirty="0" err="1"/>
              <a:t>Pytest</a:t>
            </a:r>
            <a:endParaRPr lang="en-GB" dirty="0"/>
          </a:p>
        </p:txBody>
      </p:sp>
      <p:sp>
        <p:nvSpPr>
          <p:cNvPr id="4" name="Symbol zastępczy zawartości 3">
            <a:extLst>
              <a:ext uri="{FF2B5EF4-FFF2-40B4-BE49-F238E27FC236}">
                <a16:creationId xmlns:a16="http://schemas.microsoft.com/office/drawing/2014/main" id="{51E6351C-D31D-B1A3-B83B-B14E8E62AE79}"/>
              </a:ext>
            </a:extLst>
          </p:cNvPr>
          <p:cNvSpPr>
            <a:spLocks noGrp="1"/>
          </p:cNvSpPr>
          <p:nvPr>
            <p:ph idx="1"/>
          </p:nvPr>
        </p:nvSpPr>
        <p:spPr/>
        <p:txBody>
          <a:bodyPr/>
          <a:lstStyle/>
          <a:p>
            <a:pPr marL="0" indent="0">
              <a:buNone/>
            </a:pPr>
            <a:r>
              <a:rPr lang="pl-PL" dirty="0"/>
              <a:t>Jest to </a:t>
            </a:r>
            <a:r>
              <a:rPr lang="pl-PL" dirty="0" err="1"/>
              <a:t>frameworkiem</a:t>
            </a:r>
            <a:r>
              <a:rPr lang="pl-PL" dirty="0"/>
              <a:t> testującym stosowanym do przeprowadzania różnych testów takich jak testy: jednostkowe, end-to-end czy integracyjne. </a:t>
            </a:r>
          </a:p>
          <a:p>
            <a:pPr marL="0" indent="0">
              <a:buNone/>
            </a:pPr>
            <a:r>
              <a:rPr lang="pl-PL" dirty="0"/>
              <a:t>Zalety:</a:t>
            </a:r>
          </a:p>
          <a:p>
            <a:pPr marL="0" indent="0">
              <a:buNone/>
            </a:pPr>
            <a:r>
              <a:rPr lang="pl-PL" dirty="0"/>
              <a:t>- prosty i czytelny kod testów</a:t>
            </a:r>
          </a:p>
          <a:p>
            <a:pPr>
              <a:buFontTx/>
              <a:buChar char="-"/>
            </a:pPr>
            <a:r>
              <a:rPr lang="pl-PL" dirty="0"/>
              <a:t>automatyczne wykrywanie plików i funkcji testowych</a:t>
            </a:r>
          </a:p>
          <a:p>
            <a:pPr>
              <a:buFontTx/>
              <a:buChar char="-"/>
            </a:pPr>
            <a:r>
              <a:rPr lang="pl-PL" dirty="0"/>
              <a:t>obsługa parametrów i </a:t>
            </a:r>
            <a:r>
              <a:rPr lang="pl-PL" dirty="0" err="1"/>
              <a:t>pluginów</a:t>
            </a:r>
            <a:endParaRPr lang="pl-PL" dirty="0"/>
          </a:p>
        </p:txBody>
      </p:sp>
      <p:pic>
        <p:nvPicPr>
          <p:cNvPr id="15" name="Symbol zastępczy zawartości 14">
            <a:extLst>
              <a:ext uri="{FF2B5EF4-FFF2-40B4-BE49-F238E27FC236}">
                <a16:creationId xmlns:a16="http://schemas.microsoft.com/office/drawing/2014/main" id="{ED4B296C-2BC2-359B-214E-84FE4627C862}"/>
              </a:ext>
            </a:extLst>
          </p:cNvPr>
          <p:cNvPicPr>
            <a:picLocks noGrp="1" noChangeAspect="1"/>
          </p:cNvPicPr>
          <p:nvPr>
            <p:ph sz="half" idx="4294967295"/>
          </p:nvPr>
        </p:nvPicPr>
        <p:blipFill>
          <a:blip r:embed="rId2"/>
          <a:stretch>
            <a:fillRect/>
          </a:stretch>
        </p:blipFill>
        <p:spPr>
          <a:xfrm>
            <a:off x="660992" y="5897498"/>
            <a:ext cx="10891838" cy="466725"/>
          </a:xfrm>
        </p:spPr>
      </p:pic>
    </p:spTree>
    <p:extLst>
      <p:ext uri="{BB962C8B-B14F-4D97-AF65-F5344CB8AC3E}">
        <p14:creationId xmlns:p14="http://schemas.microsoft.com/office/powerpoint/2010/main" val="89985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FB2553-8181-D68E-8A26-69531ABFCF27}"/>
              </a:ext>
            </a:extLst>
          </p:cNvPr>
          <p:cNvSpPr>
            <a:spLocks noGrp="1"/>
          </p:cNvSpPr>
          <p:nvPr>
            <p:ph type="title"/>
          </p:nvPr>
        </p:nvSpPr>
        <p:spPr/>
        <p:txBody>
          <a:bodyPr/>
          <a:lstStyle/>
          <a:p>
            <a:r>
              <a:rPr lang="pl-PL" dirty="0"/>
              <a:t>Black</a:t>
            </a:r>
            <a:endParaRPr lang="en-GB" dirty="0"/>
          </a:p>
        </p:txBody>
      </p:sp>
      <p:sp>
        <p:nvSpPr>
          <p:cNvPr id="3" name="Symbol zastępczy zawartości 2">
            <a:extLst>
              <a:ext uri="{FF2B5EF4-FFF2-40B4-BE49-F238E27FC236}">
                <a16:creationId xmlns:a16="http://schemas.microsoft.com/office/drawing/2014/main" id="{E3A94A42-6271-740C-1128-29434BE6193A}"/>
              </a:ext>
            </a:extLst>
          </p:cNvPr>
          <p:cNvSpPr>
            <a:spLocks noGrp="1"/>
          </p:cNvSpPr>
          <p:nvPr>
            <p:ph idx="1"/>
          </p:nvPr>
        </p:nvSpPr>
        <p:spPr/>
        <p:txBody>
          <a:bodyPr/>
          <a:lstStyle/>
          <a:p>
            <a:pPr marL="0" indent="0">
              <a:buNone/>
            </a:pPr>
            <a:r>
              <a:rPr lang="pl-PL" dirty="0"/>
              <a:t>Black to narzędzie do automatycznego formatowania kodu w </a:t>
            </a:r>
            <a:r>
              <a:rPr lang="pl-PL" dirty="0" err="1"/>
              <a:t>Pythonie</a:t>
            </a:r>
            <a:r>
              <a:rPr lang="pl-PL" dirty="0"/>
              <a:t>. Jest on szybki i bardzo prosty w użyciu. Działa on zgodnie z PEP8, ale ma własne, spójne zasady, przez co jest idealny do pracy w zespołach i redukuje spory o styl kodu.</a:t>
            </a:r>
            <a:endParaRPr lang="en-GB" dirty="0"/>
          </a:p>
        </p:txBody>
      </p:sp>
      <p:pic>
        <p:nvPicPr>
          <p:cNvPr id="5" name="Obraz 4">
            <a:extLst>
              <a:ext uri="{FF2B5EF4-FFF2-40B4-BE49-F238E27FC236}">
                <a16:creationId xmlns:a16="http://schemas.microsoft.com/office/drawing/2014/main" id="{1CB63830-99D4-9D32-AC38-03C13E7F8D8C}"/>
              </a:ext>
            </a:extLst>
          </p:cNvPr>
          <p:cNvPicPr>
            <a:picLocks noChangeAspect="1"/>
          </p:cNvPicPr>
          <p:nvPr/>
        </p:nvPicPr>
        <p:blipFill>
          <a:blip r:embed="rId2"/>
          <a:stretch>
            <a:fillRect/>
          </a:stretch>
        </p:blipFill>
        <p:spPr>
          <a:xfrm>
            <a:off x="660992" y="4510838"/>
            <a:ext cx="10870016" cy="1550527"/>
          </a:xfrm>
          <a:prstGeom prst="rect">
            <a:avLst/>
          </a:prstGeom>
        </p:spPr>
      </p:pic>
    </p:spTree>
    <p:extLst>
      <p:ext uri="{BB962C8B-B14F-4D97-AF65-F5344CB8AC3E}">
        <p14:creationId xmlns:p14="http://schemas.microsoft.com/office/powerpoint/2010/main" val="3792502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088A61-2DC1-5AA7-1056-F9EE01DA0910}"/>
              </a:ext>
            </a:extLst>
          </p:cNvPr>
          <p:cNvSpPr>
            <a:spLocks noGrp="1"/>
          </p:cNvSpPr>
          <p:nvPr>
            <p:ph type="title"/>
          </p:nvPr>
        </p:nvSpPr>
        <p:spPr/>
        <p:txBody>
          <a:bodyPr/>
          <a:lstStyle/>
          <a:p>
            <a:r>
              <a:rPr lang="pl-PL" dirty="0"/>
              <a:t>Flake8</a:t>
            </a:r>
            <a:endParaRPr lang="en-GB" dirty="0"/>
          </a:p>
        </p:txBody>
      </p:sp>
      <p:sp>
        <p:nvSpPr>
          <p:cNvPr id="3" name="Symbol zastępczy zawartości 2">
            <a:extLst>
              <a:ext uri="{FF2B5EF4-FFF2-40B4-BE49-F238E27FC236}">
                <a16:creationId xmlns:a16="http://schemas.microsoft.com/office/drawing/2014/main" id="{06295AA3-150D-FEFD-DC3B-D7EE83E81F32}"/>
              </a:ext>
            </a:extLst>
          </p:cNvPr>
          <p:cNvSpPr>
            <a:spLocks noGrp="1"/>
          </p:cNvSpPr>
          <p:nvPr>
            <p:ph idx="1"/>
          </p:nvPr>
        </p:nvSpPr>
        <p:spPr/>
        <p:txBody>
          <a:bodyPr/>
          <a:lstStyle/>
          <a:p>
            <a:pPr marL="0" indent="0">
              <a:buNone/>
            </a:pPr>
            <a:r>
              <a:rPr lang="pl-PL" dirty="0"/>
              <a:t>Flake8 to narzędzie to statycznej analizy kodu w </a:t>
            </a:r>
            <a:r>
              <a:rPr lang="pl-PL" dirty="0" err="1"/>
              <a:t>Pythonie</a:t>
            </a:r>
            <a:r>
              <a:rPr lang="pl-PL" dirty="0"/>
              <a:t>. Umożliwia on sprawdzanie zgodności kodu ze stylem PEP8, wykrywa błędy składni i logiczne oraz pokazuje nieużywany kod, złe importy. W przeciwieństwie do narzędzia Black, nie poprawia on kodu, lecz pokazuje wszelkie błędy. Można go dostosować do swoich potrzeb, aby ignorował błędy, które nas nie interesują. Flake8 można porównać do sprawdzania gramatyki i pisowni w edytorze tekstu.</a:t>
            </a:r>
            <a:endParaRPr lang="en-GB" dirty="0"/>
          </a:p>
        </p:txBody>
      </p:sp>
    </p:spTree>
    <p:extLst>
      <p:ext uri="{BB962C8B-B14F-4D97-AF65-F5344CB8AC3E}">
        <p14:creationId xmlns:p14="http://schemas.microsoft.com/office/powerpoint/2010/main" val="312910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E4B3-447B-3805-F76F-63DC3EADF898}"/>
              </a:ext>
            </a:extLst>
          </p:cNvPr>
          <p:cNvSpPr>
            <a:spLocks noGrp="1"/>
          </p:cNvSpPr>
          <p:nvPr>
            <p:ph type="title"/>
          </p:nvPr>
        </p:nvSpPr>
        <p:spPr/>
        <p:txBody>
          <a:bodyPr/>
          <a:lstStyle/>
          <a:p>
            <a:r>
              <a:rPr lang="pl-PL" dirty="0"/>
              <a:t>Źródła</a:t>
            </a:r>
          </a:p>
        </p:txBody>
      </p:sp>
      <p:sp>
        <p:nvSpPr>
          <p:cNvPr id="3" name="Content Placeholder 2">
            <a:extLst>
              <a:ext uri="{FF2B5EF4-FFF2-40B4-BE49-F238E27FC236}">
                <a16:creationId xmlns:a16="http://schemas.microsoft.com/office/drawing/2014/main" id="{4DC6D32B-8D8E-94CB-71A4-DF1DC37E75C9}"/>
              </a:ext>
            </a:extLst>
          </p:cNvPr>
          <p:cNvSpPr>
            <a:spLocks noGrp="1"/>
          </p:cNvSpPr>
          <p:nvPr>
            <p:ph idx="1"/>
          </p:nvPr>
        </p:nvSpPr>
        <p:spPr/>
        <p:txBody>
          <a:bodyPr/>
          <a:lstStyle/>
          <a:p>
            <a:r>
              <a:rPr lang="pl-PL" dirty="0">
                <a:hlinkClick r:id="rId2"/>
              </a:rPr>
              <a:t>https://www.themoviedb.org</a:t>
            </a:r>
            <a:endParaRPr lang="pl-PL" dirty="0"/>
          </a:p>
          <a:p>
            <a:r>
              <a:rPr lang="pl-PL" dirty="0">
                <a:hlinkClick r:id="rId3"/>
              </a:rPr>
              <a:t>https://streamlit.io</a:t>
            </a:r>
            <a:endParaRPr lang="pl-PL" dirty="0"/>
          </a:p>
          <a:p>
            <a:r>
              <a:rPr lang="pl-PL" dirty="0">
                <a:hlinkClick r:id="rId4"/>
              </a:rPr>
              <a:t>https://en.wikipedia.org/wiki/Recommender_system</a:t>
            </a:r>
            <a:endParaRPr lang="pl-PL" dirty="0"/>
          </a:p>
          <a:p>
            <a:r>
              <a:rPr lang="pl-PL" dirty="0">
                <a:hlinkClick r:id="rId5"/>
              </a:rPr>
              <a:t>https://developers.google.com/machine-learning/recommendation/</a:t>
            </a:r>
            <a:endParaRPr lang="pl-PL" dirty="0"/>
          </a:p>
          <a:p>
            <a:r>
              <a:rPr lang="pl-PL" dirty="0">
                <a:hlinkClick r:id="rId6"/>
              </a:rPr>
              <a:t>https://docs.pytest.org/en/stable/</a:t>
            </a:r>
            <a:endParaRPr lang="pl-PL" dirty="0"/>
          </a:p>
          <a:p>
            <a:r>
              <a:rPr lang="pl-PL" dirty="0">
                <a:hlinkClick r:id="rId7"/>
              </a:rPr>
              <a:t>https://black.readthedocs.io/en/stable/index.html</a:t>
            </a:r>
            <a:endParaRPr lang="pl-PL" dirty="0"/>
          </a:p>
          <a:p>
            <a:r>
              <a:rPr lang="pl-PL" dirty="0">
                <a:hlinkClick r:id="rId8"/>
              </a:rPr>
              <a:t>https://flake8.pycqa.org/en/latest/user/index.html</a:t>
            </a:r>
            <a:endParaRPr lang="pl-PL" dirty="0"/>
          </a:p>
          <a:p>
            <a:endParaRPr lang="pl-PL" dirty="0"/>
          </a:p>
        </p:txBody>
      </p:sp>
    </p:spTree>
    <p:extLst>
      <p:ext uri="{BB962C8B-B14F-4D97-AF65-F5344CB8AC3E}">
        <p14:creationId xmlns:p14="http://schemas.microsoft.com/office/powerpoint/2010/main" val="73392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0BFE-02B9-6A66-1386-0C64F090A59E}"/>
              </a:ext>
            </a:extLst>
          </p:cNvPr>
          <p:cNvSpPr>
            <a:spLocks noGrp="1"/>
          </p:cNvSpPr>
          <p:nvPr>
            <p:ph type="title"/>
          </p:nvPr>
        </p:nvSpPr>
        <p:spPr/>
        <p:txBody>
          <a:bodyPr/>
          <a:lstStyle/>
          <a:p>
            <a:r>
              <a:rPr lang="pl-PL"/>
              <a:t>Cel projektu</a:t>
            </a:r>
            <a:endParaRPr lang="pl-PL" dirty="0"/>
          </a:p>
        </p:txBody>
      </p:sp>
      <p:sp>
        <p:nvSpPr>
          <p:cNvPr id="3" name="Content Placeholder 2">
            <a:extLst>
              <a:ext uri="{FF2B5EF4-FFF2-40B4-BE49-F238E27FC236}">
                <a16:creationId xmlns:a16="http://schemas.microsoft.com/office/drawing/2014/main" id="{C9880CFE-7493-7636-2B39-833ED432193E}"/>
              </a:ext>
            </a:extLst>
          </p:cNvPr>
          <p:cNvSpPr>
            <a:spLocks noGrp="1"/>
          </p:cNvSpPr>
          <p:nvPr>
            <p:ph idx="1"/>
          </p:nvPr>
        </p:nvSpPr>
        <p:spPr/>
        <p:txBody>
          <a:bodyPr/>
          <a:lstStyle/>
          <a:p>
            <a:pPr algn="l">
              <a:spcBef>
                <a:spcPts val="1200"/>
              </a:spcBef>
              <a:spcAft>
                <a:spcPts val="1200"/>
              </a:spcAft>
              <a:buFont typeface="Arial" panose="020B0604020202020204" pitchFamily="34" charset="0"/>
              <a:buChar char="•"/>
            </a:pPr>
            <a:r>
              <a:rPr lang="en-US" i="0" dirty="0" err="1">
                <a:effectLst/>
                <a:latin typeface="Helvetica" pitchFamily="2" charset="0"/>
              </a:rPr>
              <a:t>Stworzenie</a:t>
            </a:r>
            <a:r>
              <a:rPr lang="en-US" i="0" dirty="0">
                <a:effectLst/>
                <a:latin typeface="Helvetica" pitchFamily="2" charset="0"/>
              </a:rPr>
              <a:t> </a:t>
            </a:r>
            <a:r>
              <a:rPr lang="en-US" i="0" dirty="0" err="1">
                <a:effectLst/>
                <a:latin typeface="Helvetica" pitchFamily="2" charset="0"/>
              </a:rPr>
              <a:t>zaawansowanego</a:t>
            </a:r>
            <a:r>
              <a:rPr lang="en-US" i="0" dirty="0">
                <a:effectLst/>
                <a:latin typeface="Helvetica" pitchFamily="2" charset="0"/>
              </a:rPr>
              <a:t> </a:t>
            </a:r>
            <a:r>
              <a:rPr lang="en-US" i="0" dirty="0" err="1">
                <a:effectLst/>
                <a:latin typeface="Helvetica" pitchFamily="2" charset="0"/>
              </a:rPr>
              <a:t>systemu</a:t>
            </a:r>
            <a:r>
              <a:rPr lang="en-US" i="0" dirty="0">
                <a:effectLst/>
                <a:latin typeface="Helvetica" pitchFamily="2" charset="0"/>
              </a:rPr>
              <a:t> </a:t>
            </a:r>
            <a:r>
              <a:rPr lang="en-US" i="0" dirty="0" err="1">
                <a:effectLst/>
                <a:latin typeface="Helvetica" pitchFamily="2" charset="0"/>
              </a:rPr>
              <a:t>rekomendacji</a:t>
            </a:r>
            <a:r>
              <a:rPr lang="en-US" i="0" dirty="0">
                <a:effectLst/>
                <a:latin typeface="Helvetica" pitchFamily="2" charset="0"/>
              </a:rPr>
              <a:t> </a:t>
            </a:r>
            <a:r>
              <a:rPr lang="en-US" i="0" dirty="0" err="1">
                <a:effectLst/>
                <a:latin typeface="Helvetica" pitchFamily="2" charset="0"/>
              </a:rPr>
              <a:t>filmów</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i="0" dirty="0" err="1">
                <a:effectLst/>
                <a:latin typeface="Helvetica" pitchFamily="2" charset="0"/>
              </a:rPr>
              <a:t>Implementacja</a:t>
            </a:r>
            <a:r>
              <a:rPr lang="en-US" i="0" dirty="0">
                <a:effectLst/>
                <a:latin typeface="Helvetica" pitchFamily="2" charset="0"/>
              </a:rPr>
              <a:t> </a:t>
            </a:r>
            <a:r>
              <a:rPr lang="en-US" i="0" dirty="0" err="1">
                <a:effectLst/>
                <a:latin typeface="Helvetica" pitchFamily="2" charset="0"/>
              </a:rPr>
              <a:t>różnych</a:t>
            </a:r>
            <a:r>
              <a:rPr lang="en-US" i="0" dirty="0">
                <a:effectLst/>
                <a:latin typeface="Helvetica" pitchFamily="2" charset="0"/>
              </a:rPr>
              <a:t> </a:t>
            </a:r>
            <a:r>
              <a:rPr lang="en-US" i="0" dirty="0" err="1">
                <a:effectLst/>
                <a:latin typeface="Helvetica" pitchFamily="2" charset="0"/>
              </a:rPr>
              <a:t>algorytmów</a:t>
            </a:r>
            <a:r>
              <a:rPr lang="en-US" i="0" dirty="0">
                <a:effectLst/>
                <a:latin typeface="Helvetica" pitchFamily="2" charset="0"/>
              </a:rPr>
              <a:t> </a:t>
            </a:r>
            <a:r>
              <a:rPr lang="en-US" i="0" dirty="0" err="1">
                <a:effectLst/>
                <a:latin typeface="Helvetica" pitchFamily="2" charset="0"/>
              </a:rPr>
              <a:t>rekomendacji</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i="0" dirty="0" err="1">
                <a:effectLst/>
                <a:latin typeface="Helvetica" pitchFamily="2" charset="0"/>
              </a:rPr>
              <a:t>Zastosowanie</a:t>
            </a:r>
            <a:r>
              <a:rPr lang="en-US" i="0" dirty="0">
                <a:effectLst/>
                <a:latin typeface="Helvetica" pitchFamily="2" charset="0"/>
              </a:rPr>
              <a:t> </a:t>
            </a:r>
            <a:r>
              <a:rPr lang="en-US" i="0" dirty="0" err="1">
                <a:effectLst/>
                <a:latin typeface="Helvetica" pitchFamily="2" charset="0"/>
              </a:rPr>
              <a:t>technik</a:t>
            </a:r>
            <a:r>
              <a:rPr lang="en-US" i="0" dirty="0">
                <a:effectLst/>
                <a:latin typeface="Helvetica" pitchFamily="2" charset="0"/>
              </a:rPr>
              <a:t> </a:t>
            </a:r>
            <a:r>
              <a:rPr lang="en-US" i="0" dirty="0" err="1">
                <a:effectLst/>
                <a:latin typeface="Helvetica" pitchFamily="2" charset="0"/>
              </a:rPr>
              <a:t>używanych</a:t>
            </a:r>
            <a:r>
              <a:rPr lang="en-US" i="0" dirty="0">
                <a:effectLst/>
                <a:latin typeface="Helvetica" pitchFamily="2" charset="0"/>
              </a:rPr>
              <a:t> </a:t>
            </a:r>
            <a:r>
              <a:rPr lang="en-US" i="0" dirty="0" err="1">
                <a:effectLst/>
                <a:latin typeface="Helvetica" pitchFamily="2" charset="0"/>
              </a:rPr>
              <a:t>przez</a:t>
            </a:r>
            <a:r>
              <a:rPr lang="en-US" i="0" dirty="0">
                <a:effectLst/>
                <a:latin typeface="Helvetica" pitchFamily="2" charset="0"/>
              </a:rPr>
              <a:t> platformy </a:t>
            </a:r>
            <a:r>
              <a:rPr lang="en-US" i="0" dirty="0" err="1">
                <a:effectLst/>
                <a:latin typeface="Helvetica" pitchFamily="2" charset="0"/>
              </a:rPr>
              <a:t>streamingowe</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dirty="0" err="1">
                <a:latin typeface="Helvetica" pitchFamily="2" charset="0"/>
              </a:rPr>
              <a:t>Testowanie</a:t>
            </a:r>
            <a:r>
              <a:rPr lang="en-US" dirty="0">
                <a:latin typeface="Helvetica" pitchFamily="2" charset="0"/>
              </a:rPr>
              <a:t> </a:t>
            </a:r>
            <a:r>
              <a:rPr lang="en-US" dirty="0" err="1">
                <a:latin typeface="Helvetica" pitchFamily="2" charset="0"/>
              </a:rPr>
              <a:t>i</a:t>
            </a:r>
            <a:r>
              <a:rPr lang="en-US" dirty="0">
                <a:latin typeface="Helvetica" pitchFamily="2" charset="0"/>
              </a:rPr>
              <a:t> </a:t>
            </a:r>
            <a:r>
              <a:rPr lang="en-US" dirty="0" err="1">
                <a:latin typeface="Helvetica" pitchFamily="2" charset="0"/>
              </a:rPr>
              <a:t>jakość</a:t>
            </a:r>
            <a:r>
              <a:rPr lang="en-US" dirty="0">
                <a:latin typeface="Helvetica" pitchFamily="2" charset="0"/>
              </a:rPr>
              <a:t> </a:t>
            </a:r>
            <a:r>
              <a:rPr lang="en-US" dirty="0" err="1">
                <a:latin typeface="Helvetica" pitchFamily="2" charset="0"/>
              </a:rPr>
              <a:t>kodu</a:t>
            </a:r>
            <a:endParaRPr lang="en-US" i="0" dirty="0">
              <a:effectLst/>
              <a:latin typeface="Helvetica" pitchFamily="2" charset="0"/>
            </a:endParaRPr>
          </a:p>
        </p:txBody>
      </p:sp>
    </p:spTree>
    <p:extLst>
      <p:ext uri="{BB962C8B-B14F-4D97-AF65-F5344CB8AC3E}">
        <p14:creationId xmlns:p14="http://schemas.microsoft.com/office/powerpoint/2010/main" val="181725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1A-1FAA-1314-EEEB-483D898FFC8F}"/>
              </a:ext>
            </a:extLst>
          </p:cNvPr>
          <p:cNvSpPr>
            <a:spLocks noGrp="1"/>
          </p:cNvSpPr>
          <p:nvPr>
            <p:ph type="title"/>
          </p:nvPr>
        </p:nvSpPr>
        <p:spPr/>
        <p:txBody>
          <a:bodyPr/>
          <a:lstStyle/>
          <a:p>
            <a:r>
              <a:rPr lang="pl-PL" dirty="0"/>
              <a:t>Główne funkcjonalności</a:t>
            </a:r>
          </a:p>
        </p:txBody>
      </p:sp>
      <p:sp>
        <p:nvSpPr>
          <p:cNvPr id="3" name="Content Placeholder 2">
            <a:extLst>
              <a:ext uri="{FF2B5EF4-FFF2-40B4-BE49-F238E27FC236}">
                <a16:creationId xmlns:a16="http://schemas.microsoft.com/office/drawing/2014/main" id="{78F9EF4E-691C-9266-C6E4-026EC36DB1E4}"/>
              </a:ext>
            </a:extLst>
          </p:cNvPr>
          <p:cNvSpPr>
            <a:spLocks noGrp="1"/>
          </p:cNvSpPr>
          <p:nvPr>
            <p:ph idx="1"/>
          </p:nvPr>
        </p:nvSpPr>
        <p:spPr/>
        <p:txBody>
          <a:bodyPr/>
          <a:lstStyle/>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oparte</a:t>
            </a:r>
            <a:r>
              <a:rPr lang="en-US" b="0" i="0" dirty="0">
                <a:effectLst/>
                <a:latin typeface="Helvetica" pitchFamily="2" charset="0"/>
              </a:rPr>
              <a:t> </a:t>
            </a:r>
            <a:r>
              <a:rPr lang="en-US" b="0" i="0" dirty="0" err="1">
                <a:effectLst/>
                <a:latin typeface="Helvetica" pitchFamily="2" charset="0"/>
              </a:rPr>
              <a:t>na</a:t>
            </a:r>
            <a:r>
              <a:rPr lang="en-US" b="0" i="0" dirty="0">
                <a:effectLst/>
                <a:latin typeface="Helvetica" pitchFamily="2" charset="0"/>
              </a:rPr>
              <a:t> </a:t>
            </a:r>
            <a:r>
              <a:rPr lang="en-US" b="0" i="0" dirty="0" err="1">
                <a:effectLst/>
                <a:latin typeface="Helvetica" pitchFamily="2" charset="0"/>
              </a:rPr>
              <a:t>zawartości</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oparte</a:t>
            </a:r>
            <a:r>
              <a:rPr lang="en-US" b="0" i="0" dirty="0">
                <a:effectLst/>
                <a:latin typeface="Helvetica" pitchFamily="2" charset="0"/>
              </a:rPr>
              <a:t> </a:t>
            </a:r>
            <a:r>
              <a:rPr lang="en-US" b="0" i="0" dirty="0" err="1">
                <a:effectLst/>
                <a:latin typeface="Helvetica" pitchFamily="2" charset="0"/>
              </a:rPr>
              <a:t>na</a:t>
            </a:r>
            <a:r>
              <a:rPr lang="en-US" b="0" i="0" dirty="0">
                <a:effectLst/>
                <a:latin typeface="Helvetica" pitchFamily="2" charset="0"/>
              </a:rPr>
              <a:t> </a:t>
            </a:r>
            <a:r>
              <a:rPr lang="en-US" b="0" i="0" dirty="0" err="1">
                <a:effectLst/>
                <a:latin typeface="Helvetica" pitchFamily="2" charset="0"/>
              </a:rPr>
              <a:t>współpracy</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hybrydowe</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Personalizacja</a:t>
            </a:r>
            <a:r>
              <a:rPr lang="en-US" b="0" i="0" dirty="0">
                <a:effectLst/>
                <a:latin typeface="Helvetica" pitchFamily="2" charset="0"/>
              </a:rPr>
              <a:t> </a:t>
            </a:r>
            <a:r>
              <a:rPr lang="en-US" b="0" i="0" dirty="0" err="1">
                <a:effectLst/>
                <a:latin typeface="Helvetica" pitchFamily="2" charset="0"/>
              </a:rPr>
              <a:t>preferencji</a:t>
            </a:r>
            <a:r>
              <a:rPr lang="en-US" b="0" i="0" dirty="0">
                <a:effectLst/>
                <a:latin typeface="Helvetica" pitchFamily="2" charset="0"/>
              </a:rPr>
              <a:t> </a:t>
            </a:r>
            <a:r>
              <a:rPr lang="en-US" b="0" i="0" dirty="0" err="1">
                <a:effectLst/>
                <a:latin typeface="Helvetica" pitchFamily="2" charset="0"/>
              </a:rPr>
              <a:t>użytkownika</a:t>
            </a:r>
            <a:endParaRPr lang="pl-PL" b="0" i="0" dirty="0">
              <a:effectLst/>
              <a:latin typeface="Helvetica" pitchFamily="2" charset="0"/>
            </a:endParaRPr>
          </a:p>
        </p:txBody>
      </p:sp>
    </p:spTree>
    <p:extLst>
      <p:ext uri="{BB962C8B-B14F-4D97-AF65-F5344CB8AC3E}">
        <p14:creationId xmlns:p14="http://schemas.microsoft.com/office/powerpoint/2010/main" val="26894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DDF9-1A50-BB7E-4490-08D2F33DB119}"/>
              </a:ext>
            </a:extLst>
          </p:cNvPr>
          <p:cNvSpPr>
            <a:spLocks noGrp="1"/>
          </p:cNvSpPr>
          <p:nvPr>
            <p:ph type="title"/>
          </p:nvPr>
        </p:nvSpPr>
        <p:spPr/>
        <p:txBody>
          <a:bodyPr/>
          <a:lstStyle/>
          <a:p>
            <a:r>
              <a:rPr lang="pl-PL" dirty="0"/>
              <a:t>Technologie</a:t>
            </a:r>
          </a:p>
        </p:txBody>
      </p:sp>
      <p:sp>
        <p:nvSpPr>
          <p:cNvPr id="3" name="Content Placeholder 2">
            <a:extLst>
              <a:ext uri="{FF2B5EF4-FFF2-40B4-BE49-F238E27FC236}">
                <a16:creationId xmlns:a16="http://schemas.microsoft.com/office/drawing/2014/main" id="{DA03FD02-4C67-18A1-B492-5D9903DA8550}"/>
              </a:ext>
            </a:extLst>
          </p:cNvPr>
          <p:cNvSpPr>
            <a:spLocks noGrp="1"/>
          </p:cNvSpPr>
          <p:nvPr>
            <p:ph idx="1"/>
          </p:nvPr>
        </p:nvSpPr>
        <p:spPr>
          <a:xfrm>
            <a:off x="640080" y="3121572"/>
            <a:ext cx="10890928" cy="3078060"/>
          </a:xfrm>
        </p:spPr>
        <p:txBody>
          <a:bodyPr/>
          <a:lstStyle/>
          <a:p>
            <a:pPr marL="0" indent="0">
              <a:buNone/>
            </a:pPr>
            <a:r>
              <a:rPr lang="pl-PL" b="1" dirty="0"/>
              <a:t>Język programowania: </a:t>
            </a:r>
            <a:r>
              <a:rPr lang="pl-PL" b="1" dirty="0" err="1"/>
              <a:t>Python</a:t>
            </a:r>
            <a:endParaRPr lang="pl-PL" b="1" dirty="0"/>
          </a:p>
          <a:p>
            <a:pPr marL="0" indent="0">
              <a:buNone/>
            </a:pPr>
            <a:r>
              <a:rPr lang="pl-PL" b="1" dirty="0"/>
              <a:t>Biblioteki i </a:t>
            </a:r>
            <a:r>
              <a:rPr lang="pl-PL" b="1" dirty="0" err="1"/>
              <a:t>frameworki</a:t>
            </a:r>
            <a:r>
              <a:rPr lang="pl-PL" b="1" dirty="0"/>
              <a:t>: </a:t>
            </a:r>
            <a:r>
              <a:rPr lang="pl-PL" b="1" dirty="0" err="1"/>
              <a:t>Streamlit</a:t>
            </a:r>
            <a:r>
              <a:rPr lang="pl-PL" b="1" dirty="0"/>
              <a:t>, </a:t>
            </a:r>
            <a:r>
              <a:rPr lang="pl-PL" b="1" dirty="0" err="1"/>
              <a:t>pandas</a:t>
            </a:r>
            <a:r>
              <a:rPr lang="pl-PL" b="1" dirty="0"/>
              <a:t> i </a:t>
            </a:r>
            <a:r>
              <a:rPr lang="pl-PL" b="1" dirty="0" err="1"/>
              <a:t>numpy</a:t>
            </a:r>
            <a:r>
              <a:rPr lang="pl-PL" b="1" dirty="0"/>
              <a:t>, </a:t>
            </a:r>
            <a:r>
              <a:rPr lang="pl-PL" b="1" dirty="0" err="1"/>
              <a:t>scikit-learn</a:t>
            </a:r>
            <a:endParaRPr lang="pl-PL" b="1" dirty="0"/>
          </a:p>
          <a:p>
            <a:pPr marL="0" indent="0">
              <a:buNone/>
            </a:pPr>
            <a:r>
              <a:rPr lang="pl-PL" b="1" dirty="0"/>
              <a:t>API: TMDB</a:t>
            </a:r>
          </a:p>
        </p:txBody>
      </p:sp>
    </p:spTree>
    <p:extLst>
      <p:ext uri="{BB962C8B-B14F-4D97-AF65-F5344CB8AC3E}">
        <p14:creationId xmlns:p14="http://schemas.microsoft.com/office/powerpoint/2010/main" val="293833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190D-089D-9F13-606D-314DF4AEAF25}"/>
              </a:ext>
            </a:extLst>
          </p:cNvPr>
          <p:cNvSpPr>
            <a:spLocks noGrp="1"/>
          </p:cNvSpPr>
          <p:nvPr>
            <p:ph type="title"/>
          </p:nvPr>
        </p:nvSpPr>
        <p:spPr/>
        <p:txBody>
          <a:bodyPr/>
          <a:lstStyle/>
          <a:p>
            <a:r>
              <a:rPr lang="pl-PL" dirty="0" err="1"/>
              <a:t>Streamlit</a:t>
            </a:r>
            <a:endParaRPr lang="pl-PL" dirty="0"/>
          </a:p>
        </p:txBody>
      </p:sp>
      <p:pic>
        <p:nvPicPr>
          <p:cNvPr id="4" name="Picture 3">
            <a:extLst>
              <a:ext uri="{FF2B5EF4-FFF2-40B4-BE49-F238E27FC236}">
                <a16:creationId xmlns:a16="http://schemas.microsoft.com/office/drawing/2014/main" id="{08D2C0B8-3EFB-89AE-277C-CAEEB4B4EA2F}"/>
              </a:ext>
            </a:extLst>
          </p:cNvPr>
          <p:cNvPicPr>
            <a:picLocks noChangeAspect="1"/>
          </p:cNvPicPr>
          <p:nvPr/>
        </p:nvPicPr>
        <p:blipFill>
          <a:blip r:embed="rId2"/>
          <a:srcRect t="3279"/>
          <a:stretch/>
        </p:blipFill>
        <p:spPr>
          <a:xfrm>
            <a:off x="2671642" y="2363372"/>
            <a:ext cx="6848715" cy="4193686"/>
          </a:xfrm>
          <a:prstGeom prst="rect">
            <a:avLst/>
          </a:prstGeom>
        </p:spPr>
      </p:pic>
    </p:spTree>
    <p:extLst>
      <p:ext uri="{BB962C8B-B14F-4D97-AF65-F5344CB8AC3E}">
        <p14:creationId xmlns:p14="http://schemas.microsoft.com/office/powerpoint/2010/main" val="372924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933B-CAEE-C19E-1362-C5D4E8E23DB1}"/>
              </a:ext>
            </a:extLst>
          </p:cNvPr>
          <p:cNvSpPr>
            <a:spLocks noGrp="1"/>
          </p:cNvSpPr>
          <p:nvPr>
            <p:ph type="title"/>
          </p:nvPr>
        </p:nvSpPr>
        <p:spPr/>
        <p:txBody>
          <a:bodyPr/>
          <a:lstStyle/>
          <a:p>
            <a:r>
              <a:rPr lang="pl-PL" dirty="0"/>
              <a:t>TMDB</a:t>
            </a:r>
          </a:p>
        </p:txBody>
      </p:sp>
      <p:pic>
        <p:nvPicPr>
          <p:cNvPr id="4" name="Picture 3">
            <a:extLst>
              <a:ext uri="{FF2B5EF4-FFF2-40B4-BE49-F238E27FC236}">
                <a16:creationId xmlns:a16="http://schemas.microsoft.com/office/drawing/2014/main" id="{1E28B877-4409-FA96-B8FE-118CF785989C}"/>
              </a:ext>
            </a:extLst>
          </p:cNvPr>
          <p:cNvPicPr>
            <a:picLocks noChangeAspect="1"/>
          </p:cNvPicPr>
          <p:nvPr/>
        </p:nvPicPr>
        <p:blipFill>
          <a:blip r:embed="rId2"/>
          <a:stretch>
            <a:fillRect/>
          </a:stretch>
        </p:blipFill>
        <p:spPr>
          <a:xfrm>
            <a:off x="2863361" y="2159591"/>
            <a:ext cx="6465277" cy="4262109"/>
          </a:xfrm>
          <a:prstGeom prst="rect">
            <a:avLst/>
          </a:prstGeom>
        </p:spPr>
      </p:pic>
    </p:spTree>
    <p:extLst>
      <p:ext uri="{BB962C8B-B14F-4D97-AF65-F5344CB8AC3E}">
        <p14:creationId xmlns:p14="http://schemas.microsoft.com/office/powerpoint/2010/main" val="251017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B3BBB-6F94-8ADE-64B4-FF43AB5AAA06}"/>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TMDB - API</a:t>
            </a:r>
          </a:p>
        </p:txBody>
      </p:sp>
      <p:cxnSp>
        <p:nvCxnSpPr>
          <p:cNvPr id="15" name="Straight Connector 14">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A screen shot of a computer screen&#10;&#10;AI-generated content may be incorrect.">
            <a:extLst>
              <a:ext uri="{FF2B5EF4-FFF2-40B4-BE49-F238E27FC236}">
                <a16:creationId xmlns:a16="http://schemas.microsoft.com/office/drawing/2014/main" id="{C82DA6A6-A05C-09EB-969B-577B9D0CF772}"/>
              </a:ext>
            </a:extLst>
          </p:cNvPr>
          <p:cNvPicPr>
            <a:picLocks noChangeAspect="1"/>
          </p:cNvPicPr>
          <p:nvPr/>
        </p:nvPicPr>
        <p:blipFill>
          <a:blip r:embed="rId2"/>
          <a:stretch>
            <a:fillRect/>
          </a:stretch>
        </p:blipFill>
        <p:spPr>
          <a:xfrm>
            <a:off x="4443984" y="1207008"/>
            <a:ext cx="7086600" cy="4393691"/>
          </a:xfrm>
          <a:prstGeom prst="rect">
            <a:avLst/>
          </a:prstGeom>
        </p:spPr>
      </p:pic>
    </p:spTree>
    <p:extLst>
      <p:ext uri="{BB962C8B-B14F-4D97-AF65-F5344CB8AC3E}">
        <p14:creationId xmlns:p14="http://schemas.microsoft.com/office/powerpoint/2010/main" val="15558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7D78-EECE-DCD9-6F7D-88223D132F60}"/>
              </a:ext>
            </a:extLst>
          </p:cNvPr>
          <p:cNvSpPr>
            <a:spLocks noGrp="1"/>
          </p:cNvSpPr>
          <p:nvPr>
            <p:ph type="title"/>
          </p:nvPr>
        </p:nvSpPr>
        <p:spPr/>
        <p:txBody>
          <a:bodyPr/>
          <a:lstStyle/>
          <a:p>
            <a:r>
              <a:rPr lang="pl-PL" dirty="0"/>
              <a:t>TMDB - API c.d.</a:t>
            </a:r>
          </a:p>
        </p:txBody>
      </p:sp>
      <p:pic>
        <p:nvPicPr>
          <p:cNvPr id="4" name="Picture 3">
            <a:extLst>
              <a:ext uri="{FF2B5EF4-FFF2-40B4-BE49-F238E27FC236}">
                <a16:creationId xmlns:a16="http://schemas.microsoft.com/office/drawing/2014/main" id="{FEDB6DDD-9BE9-4BA0-0637-7A7F9E6B0AB4}"/>
              </a:ext>
            </a:extLst>
          </p:cNvPr>
          <p:cNvPicPr>
            <a:picLocks noChangeAspect="1"/>
          </p:cNvPicPr>
          <p:nvPr/>
        </p:nvPicPr>
        <p:blipFill>
          <a:blip r:embed="rId2"/>
          <a:stretch>
            <a:fillRect/>
          </a:stretch>
        </p:blipFill>
        <p:spPr>
          <a:xfrm>
            <a:off x="2199343" y="2848187"/>
            <a:ext cx="7772400" cy="1540933"/>
          </a:xfrm>
          <a:prstGeom prst="rect">
            <a:avLst/>
          </a:prstGeom>
        </p:spPr>
      </p:pic>
    </p:spTree>
    <p:extLst>
      <p:ext uri="{BB962C8B-B14F-4D97-AF65-F5344CB8AC3E}">
        <p14:creationId xmlns:p14="http://schemas.microsoft.com/office/powerpoint/2010/main" val="245294483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749</TotalTime>
  <Words>485</Words>
  <Application>Microsoft Office PowerPoint</Application>
  <PresentationFormat>Panoramiczny</PresentationFormat>
  <Paragraphs>66</Paragraphs>
  <Slides>25</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25</vt:i4>
      </vt:variant>
    </vt:vector>
  </HeadingPairs>
  <TitlesOfParts>
    <vt:vector size="29" baseType="lpstr">
      <vt:lpstr>Arial</vt:lpstr>
      <vt:lpstr>Grandview Display</vt:lpstr>
      <vt:lpstr>Helvetica</vt:lpstr>
      <vt:lpstr>DashVTI</vt:lpstr>
      <vt:lpstr>System rekomendacji filmów</vt:lpstr>
      <vt:lpstr>Plan prezentacji</vt:lpstr>
      <vt:lpstr>Cel projektu</vt:lpstr>
      <vt:lpstr>Główne funkcjonalności</vt:lpstr>
      <vt:lpstr>Technologie</vt:lpstr>
      <vt:lpstr>Streamlit</vt:lpstr>
      <vt:lpstr>TMDB</vt:lpstr>
      <vt:lpstr>TMDB - API</vt:lpstr>
      <vt:lpstr>TMDB - API c.d.</vt:lpstr>
      <vt:lpstr>Techniki rekomendacji</vt:lpstr>
      <vt:lpstr>Filtrowanie oparte na zawartości</vt:lpstr>
      <vt:lpstr>Filtrowanie kolaboratywne – 1D</vt:lpstr>
      <vt:lpstr>Filtrowanie kolaboratywne – 1D c.d.</vt:lpstr>
      <vt:lpstr>Filtrowanie kolaboratywne – 2D</vt:lpstr>
      <vt:lpstr>Filtrowanie kolaboratywne – 2D c.d.</vt:lpstr>
      <vt:lpstr>Filtrowanie hybrydowe</vt:lpstr>
      <vt:lpstr>Filtracja poprzez faktoryzację macierzy</vt:lpstr>
      <vt:lpstr>Dekompozycja metodą SVD</vt:lpstr>
      <vt:lpstr>Cold start</vt:lpstr>
      <vt:lpstr>Zapobieganie cold start w naszym projekcie</vt:lpstr>
      <vt:lpstr>Testowanie i jakość kodu </vt:lpstr>
      <vt:lpstr>Pytest</vt:lpstr>
      <vt:lpstr>Black</vt:lpstr>
      <vt:lpstr>Flake8</vt:lpstr>
      <vt:lpstr>Źródła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Miłosz Gibała</dc:creator>
  <cp:lastModifiedBy>Maciej Kochan</cp:lastModifiedBy>
  <cp:revision>7</cp:revision>
  <dcterms:created xsi:type="dcterms:W3CDTF">2025-05-11T16:12:32Z</dcterms:created>
  <dcterms:modified xsi:type="dcterms:W3CDTF">2025-05-18T23:08:46Z</dcterms:modified>
</cp:coreProperties>
</file>